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0" r:id="rId25"/>
    <p:sldId id="281" r:id="rId26"/>
    <p:sldId id="265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86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4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835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50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40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06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722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02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91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690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B3F3-1AB5-483A-834E-06F2045CF0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108B-3F4B-475E-8B2B-F17D81930CA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71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ovanjeduborez.wordpress.com/2012/12/03/rucno-pravljeni-no/" TargetMode="External"/><Relationship Id="rId7" Type="http://schemas.openxmlformats.org/officeDocument/2006/relationships/hyperlink" Target="https://www.youtube.com/watch?v=FYe_8EFRMyE" TargetMode="External"/><Relationship Id="rId2" Type="http://schemas.openxmlformats.org/officeDocument/2006/relationships/hyperlink" Target="https://kluszeljka.weebly.com/koli269ina-toplot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photos/xsMJCUbFq9E" TargetMode="External"/><Relationship Id="rId5" Type="http://schemas.openxmlformats.org/officeDocument/2006/relationships/hyperlink" Target="https://www.shutterstock.com/video/clip-1033912136-stars-background-blue-nature-dark-galaxy-view" TargetMode="External"/><Relationship Id="rId4" Type="http://schemas.openxmlformats.org/officeDocument/2006/relationships/hyperlink" Target="https://www.space.com/where-do-black-holes-lead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7200" b="1" dirty="0" smtClean="0"/>
              <a:t>Термодинамика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4800" dirty="0" smtClean="0"/>
              <a:t>За трећи разред средње стручне школе</a:t>
            </a:r>
          </a:p>
          <a:p>
            <a:endParaRPr lang="sr-Cyrl-RS" sz="4800" dirty="0"/>
          </a:p>
          <a:p>
            <a:r>
              <a:rPr lang="sr-Cyrl-RS" sz="4800" dirty="0" smtClean="0"/>
              <a:t>Снежана Малишић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4434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093"/>
            <a:ext cx="10515600" cy="2179529"/>
          </a:xfrm>
        </p:spPr>
        <p:txBody>
          <a:bodyPr>
            <a:normAutofit/>
          </a:bodyPr>
          <a:lstStyle/>
          <a:p>
            <a:pPr marL="0" indent="0" algn="ctr"/>
            <a:r>
              <a:rPr lang="sr-Cyrl-RS" sz="6000" dirty="0"/>
              <a:t>Апсолутно бело тело (</a:t>
            </a:r>
            <a:r>
              <a:rPr lang="sr-Latn-RS" sz="6000" dirty="0"/>
              <a:t>r</a:t>
            </a:r>
            <a:r>
              <a:rPr lang="sr-Cyrl-RS" sz="6000" dirty="0"/>
              <a:t>=1</a:t>
            </a:r>
            <a:r>
              <a:rPr lang="sr-Cyrl-RS" sz="6000" dirty="0" smtClean="0"/>
              <a:t>)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200" dirty="0" smtClean="0"/>
              <a:t>(Да </a:t>
            </a:r>
            <a:r>
              <a:rPr lang="sr-Cyrl-RS" sz="3200" dirty="0"/>
              <a:t>ли препознајете шта је на слици?)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Cyrl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1" y="2705622"/>
            <a:ext cx="6729358" cy="3786743"/>
          </a:xfrm>
        </p:spPr>
      </p:pic>
    </p:spTree>
    <p:extLst>
      <p:ext uri="{BB962C8B-B14F-4D97-AF65-F5344CB8AC3E}">
        <p14:creationId xmlns:p14="http://schemas.microsoft.com/office/powerpoint/2010/main" val="39882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8307"/>
            <a:ext cx="10515600" cy="2116897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/>
              <a:t>Апсолутно сиво тело (</a:t>
            </a:r>
            <a:r>
              <a:rPr lang="sr-Latn-RS" sz="6000" dirty="0"/>
              <a:t>p</a:t>
            </a:r>
            <a:r>
              <a:rPr lang="sr-Cyrl-RS" sz="6000" dirty="0"/>
              <a:t>=1</a:t>
            </a:r>
            <a:r>
              <a:rPr lang="sr-Cyrl-RS" sz="6000" dirty="0" smtClean="0"/>
              <a:t>)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3200" dirty="0" smtClean="0"/>
              <a:t>(Да </a:t>
            </a:r>
            <a:r>
              <a:rPr lang="sr-Cyrl-RS" sz="3200" dirty="0"/>
              <a:t>ли препознајете шта је на слици</a:t>
            </a:r>
            <a:r>
              <a:rPr lang="sr-Cyrl-RS" sz="3200" dirty="0" smtClean="0"/>
              <a:t>?)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34" y="2505204"/>
            <a:ext cx="7595132" cy="3559175"/>
          </a:xfrm>
        </p:spPr>
      </p:pic>
    </p:spTree>
    <p:extLst>
      <p:ext uri="{BB962C8B-B14F-4D97-AF65-F5344CB8AC3E}">
        <p14:creationId xmlns:p14="http://schemas.microsoft.com/office/powerpoint/2010/main" val="11970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Битне су нам и формуле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sz="4800" dirty="0" smtClean="0"/>
                  <a:t>Штефан – Болцманов закон</a:t>
                </a:r>
              </a:p>
              <a:p>
                <a:pPr marL="0" indent="0" algn="ctr">
                  <a:buNone/>
                </a:pPr>
                <a:r>
                  <a:rPr lang="en-US" sz="4800" dirty="0" err="1" smtClean="0"/>
                  <a:t>Ec</a:t>
                </a:r>
                <a:r>
                  <a:rPr lang="en-US" sz="4800" dirty="0" smtClean="0"/>
                  <a:t>=Cc</a:t>
                </a:r>
                <a:r>
                  <a:rPr lang="sr-Latn-RS" sz="4800" dirty="0" smtClean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R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Latn-R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RS" sz="4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sr-Latn-RS" sz="4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R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sr-Latn-R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4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sr-Latn-RS" sz="4800" dirty="0" smtClean="0"/>
              </a:p>
              <a:p>
                <a:pPr marL="0" indent="0">
                  <a:buNone/>
                </a:pPr>
                <a:r>
                  <a:rPr lang="sr-Cyrl-RS" sz="3200" dirty="0"/>
                  <a:t>г</a:t>
                </a:r>
                <a:r>
                  <a:rPr lang="sr-Cyrl-RS" sz="3200" dirty="0" smtClean="0"/>
                  <a:t>де је</a:t>
                </a:r>
                <a:r>
                  <a:rPr lang="sr-Latn-RS" sz="3200" dirty="0" smtClean="0"/>
                  <a:t> Cc</a:t>
                </a:r>
                <a:r>
                  <a:rPr lang="sr-Cyrl-RS" sz="3200" dirty="0"/>
                  <a:t> </a:t>
                </a:r>
                <a:r>
                  <a:rPr lang="sr-Cyrl-RS" sz="3200" dirty="0" smtClean="0"/>
                  <a:t>– константа зрачења црног тела и износси 5,67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Cyrl-R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sr-Cyrl-R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RS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sr-Cyrl-R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sr-Cyrl-RS" sz="3200" dirty="0" smtClean="0"/>
              </a:p>
              <a:p>
                <a:pPr marL="0" indent="0">
                  <a:buNone/>
                </a:pPr>
                <a:endParaRPr lang="sr-Latn-R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Битне су нам и формуле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4800" dirty="0" smtClean="0"/>
                  <a:t>Енергија зрачења реалног тела </a:t>
                </a:r>
              </a:p>
              <a:p>
                <a:pPr marL="0" indent="0" algn="ctr">
                  <a:buNone/>
                </a:pPr>
                <a:r>
                  <a:rPr lang="sr-Cyrl-RS" sz="4800" dirty="0" smtClean="0"/>
                  <a:t>Е= С*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r-Cyrl-R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Cyrl-RS" sz="4800" b="0" i="1" smtClean="0">
                                    <a:latin typeface="Cambria Math" panose="02040503050406030204" pitchFamily="18" charset="0"/>
                                  </a:rPr>
                                  <m:t>Т</m:t>
                                </m:r>
                              </m:num>
                              <m:den>
                                <m:r>
                                  <a:rPr lang="sr-Cyrl-RS" sz="4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4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sr-Cyrl-RS" sz="4800" dirty="0" smtClean="0"/>
              </a:p>
              <a:p>
                <a:pPr marL="0" indent="0">
                  <a:buNone/>
                </a:pPr>
                <a:r>
                  <a:rPr lang="sr-Cyrl-RS" sz="3200" dirty="0" smtClean="0"/>
                  <a:t>Где је С- коефицијент зрачења реалног тела</a:t>
                </a:r>
              </a:p>
              <a:p>
                <a:pPr marL="0" indent="0">
                  <a:buNone/>
                </a:pPr>
                <a:endParaRPr lang="sr-Cyrl-RS" sz="3200" dirty="0" smtClean="0"/>
              </a:p>
              <a:p>
                <a:pPr marL="0" indent="0">
                  <a:buNone/>
                </a:pPr>
                <a:r>
                  <a:rPr lang="sr-Cyrl-RS" sz="4800" dirty="0" smtClean="0"/>
                  <a:t>и ЕМИСИВНОСТ </a:t>
                </a:r>
                <a:r>
                  <a:rPr lang="el-GR" sz="4800" dirty="0" smtClean="0"/>
                  <a:t>ε</a:t>
                </a:r>
                <a:r>
                  <a:rPr lang="sr-Cyrl-RS" sz="4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Е</m:t>
                        </m:r>
                      </m:num>
                      <m:den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Ес</m:t>
                        </m:r>
                      </m:den>
                    </m:f>
                    <m:r>
                      <a:rPr lang="sr-Cyrl-R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num>
                      <m:den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Сс</m:t>
                        </m:r>
                      </m:den>
                    </m:f>
                  </m:oMath>
                </a14:m>
                <a:endParaRPr lang="sr-Latn-R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 b="-112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45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Левокретни </a:t>
            </a:r>
            <a:r>
              <a:rPr lang="ru-RU" sz="6000" dirty="0"/>
              <a:t>кружни </a:t>
            </a:r>
            <a:br>
              <a:rPr lang="ru-RU" sz="6000" dirty="0"/>
            </a:br>
            <a:r>
              <a:rPr lang="ru-RU" sz="6000" dirty="0" smtClean="0"/>
              <a:t>процеси</a:t>
            </a:r>
            <a:r>
              <a:rPr lang="sr-Cyrl-RS" sz="6000" dirty="0"/>
              <a:t> </a:t>
            </a:r>
            <a:r>
              <a:rPr lang="sr-Cyrl-RS" sz="6000" dirty="0" smtClean="0"/>
              <a:t>- </a:t>
            </a:r>
            <a:r>
              <a:rPr lang="sr-Cyrl-RS" sz="6000" dirty="0"/>
              <a:t>основне поставке</a:t>
            </a:r>
            <a:endParaRPr lang="sr-Latn-R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9633"/>
            <a:ext cx="10515600" cy="5837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4400" dirty="0" smtClean="0"/>
              <a:t>Сврха постојања левокретних кружних процеса је: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4400" dirty="0" smtClean="0"/>
              <a:t>ХЛАЂЕЊЕ – фрижидери, станови, расхалдне коморе у 			                  камионима...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4400" dirty="0" smtClean="0"/>
              <a:t>ГРЕЈАЊЕ – грејање наших станова и кућа;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30939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7450"/>
          </a:xfrm>
        </p:spPr>
        <p:txBody>
          <a:bodyPr>
            <a:noAutofit/>
          </a:bodyPr>
          <a:lstStyle/>
          <a:p>
            <a:r>
              <a:rPr lang="sr-Cyrl-RS" sz="6000" dirty="0" smtClean="0"/>
              <a:t>Овде нам је најбитније да упамтимо:</a:t>
            </a:r>
            <a:endParaRPr lang="sr-Latn-R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575"/>
            <a:ext cx="10515600" cy="373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dirty="0" smtClean="0"/>
              <a:t>Компресиона постројења (постројења за сабијање) раде само ако и само ако добију ДОПУНСКУ ЕНЕРГИЈУ, односно МЕХАНИЧКИ РАД.</a:t>
            </a:r>
          </a:p>
          <a:p>
            <a:pPr marL="0" indent="0">
              <a:buNone/>
            </a:pP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350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Уколико служе за хлађење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4800" dirty="0" smtClean="0"/>
                  <a:t>Колико добро хладе, односно мера енергетског квалитета процеса, је СТЕПЕН ХЛАЂЕЊА.</a:t>
                </a:r>
              </a:p>
              <a:p>
                <a:pPr marL="0" indent="0">
                  <a:buNone/>
                </a:pPr>
                <a:endParaRPr lang="sr-Cyrl-RS" sz="1600" dirty="0" smtClean="0"/>
              </a:p>
              <a:p>
                <a:pPr marL="0" indent="0">
                  <a:buNone/>
                </a:pPr>
                <a:r>
                  <a:rPr lang="sr-Cyrl-RS" sz="4800" dirty="0" smtClean="0"/>
                  <a:t>ε</a:t>
                </a:r>
                <a:r>
                  <a:rPr lang="en-US" sz="2000" dirty="0" smtClean="0"/>
                  <a:t>h</a:t>
                </a:r>
                <a:r>
                  <a:rPr lang="en-US" sz="4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RS" sz="4800" b="0" i="1" smtClean="0">
                                <a:latin typeface="Cambria Math" panose="02040503050406030204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𝑝𝑟𝑖𝑚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𝑘𝑝</m:t>
                            </m:r>
                          </m:sub>
                        </m:sSub>
                      </m:den>
                    </m:f>
                    <m:r>
                      <a:rPr lang="sr-Latn-R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𝑝𝑟𝑖𝑚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𝑘𝑝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RS" sz="4800" dirty="0" smtClean="0"/>
                  <a:t> </a:t>
                </a:r>
                <a:r>
                  <a:rPr lang="sr-Cyrl-RS" sz="4800" dirty="0" smtClean="0"/>
                  <a:t>то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600" b="0" i="1" smtClean="0">
                            <a:latin typeface="Cambria Math" panose="02040503050406030204" pitchFamily="18" charset="0"/>
                          </a:rPr>
                          <m:t>жељено дејство на околину</m:t>
                        </m:r>
                      </m:num>
                      <m:den>
                        <m:r>
                          <a:rPr lang="sr-Cyrl-RS" sz="3600" b="0" i="1" smtClean="0">
                            <a:latin typeface="Cambria Math" panose="02040503050406030204" pitchFamily="18" charset="0"/>
                          </a:rPr>
                          <m:t>неопходно дејство на околину</m:t>
                        </m:r>
                      </m:den>
                    </m:f>
                  </m:oMath>
                </a14:m>
                <a:endParaRPr lang="sr-Latn-R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3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/>
              <a:t>Уколико служе за </a:t>
            </a:r>
            <a:r>
              <a:rPr lang="sr-Cyrl-RS" sz="6000" dirty="0" smtClean="0"/>
              <a:t>грејање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4800" dirty="0" smtClean="0"/>
                  <a:t>Колико добро греју, </a:t>
                </a:r>
                <a:r>
                  <a:rPr lang="sr-Cyrl-RS" sz="4800" dirty="0"/>
                  <a:t>односно мера енергетског квалитета процеса, је СТЕПЕН </a:t>
                </a:r>
                <a:r>
                  <a:rPr lang="sr-Cyrl-RS" sz="4800" dirty="0" smtClean="0"/>
                  <a:t>ГРЕЈАЊА.</a:t>
                </a:r>
                <a:endParaRPr lang="sr-Latn-RS" sz="4800" dirty="0" smtClean="0"/>
              </a:p>
              <a:p>
                <a:pPr marL="0" indent="0">
                  <a:buNone/>
                </a:pPr>
                <a:endParaRPr lang="sr-Cyrl-RS" sz="1600" dirty="0"/>
              </a:p>
              <a:p>
                <a:pPr marL="0" indent="0">
                  <a:buNone/>
                </a:pPr>
                <a:r>
                  <a:rPr lang="el-GR" sz="4800" dirty="0" smtClean="0"/>
                  <a:t>ε</a:t>
                </a:r>
                <a:r>
                  <a:rPr lang="en-US" sz="4800" dirty="0" smtClean="0"/>
                  <a:t>g</a:t>
                </a:r>
                <a:r>
                  <a:rPr lang="sr-Latn-RS" sz="4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r-Latn-R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r-Cyrl-R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Cyrl-RS" sz="4800" b="0" i="1" smtClean="0">
                                    <a:latin typeface="Cambria Math" panose="02040503050406030204" pitchFamily="18" charset="0"/>
                                  </a:rPr>
                                  <m:t>Ф</m:t>
                                </m:r>
                              </m:e>
                              <m:sub>
                                <m:r>
                                  <a:rPr lang="sr-Latn-RS" sz="4800" b="0" i="1" smtClean="0">
                                    <a:latin typeface="Cambria Math" panose="02040503050406030204" pitchFamily="18" charset="0"/>
                                  </a:rPr>
                                  <m:t>𝑝𝑟𝑒𝑑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sr-Latn-R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RS" sz="4800" b="0" i="1" smtClean="0">
                                <a:latin typeface="Cambria Math" panose="02040503050406030204" pitchFamily="18" charset="0"/>
                              </a:rPr>
                              <m:t>𝑘𝑝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RS" sz="4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sr-Latn-RS" sz="4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r-Latn-RS" sz="4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4800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sr-Latn-RS" sz="4800" b="0" i="1" dirty="0" smtClean="0">
                                    <a:latin typeface="Cambria Math" panose="02040503050406030204" pitchFamily="18" charset="0"/>
                                  </a:rPr>
                                  <m:t>𝑝𝑟𝑒𝑑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sr-Latn-RS" sz="4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48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sr-Latn-RS" sz="4800" b="0" i="1" dirty="0" smtClean="0">
                                <a:latin typeface="Cambria Math" panose="02040503050406030204" pitchFamily="18" charset="0"/>
                              </a:rPr>
                              <m:t>𝑘𝑝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RS" sz="3200" dirty="0" smtClean="0"/>
                  <a:t> </a:t>
                </a:r>
                <a:r>
                  <a:rPr lang="sr-Cyrl-RS" sz="3200" dirty="0" smtClean="0"/>
                  <a:t>то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atin typeface="Cambria Math" panose="02040503050406030204" pitchFamily="18" charset="0"/>
                          </a:rPr>
                          <m:t>жељено дејство на околину</m:t>
                        </m:r>
                      </m:num>
                      <m:den>
                        <m:r>
                          <a:rPr lang="sr-Cyrl-RS" sz="3200" b="0" i="1" smtClean="0">
                            <a:latin typeface="Cambria Math" panose="02040503050406030204" pitchFamily="18" charset="0"/>
                          </a:rPr>
                          <m:t>неопходно дејство на околину</m:t>
                        </m:r>
                      </m:den>
                    </m:f>
                  </m:oMath>
                </a14:m>
                <a:endParaRPr lang="sr-Latn-R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5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2398"/>
          </a:xfrm>
        </p:spPr>
        <p:txBody>
          <a:bodyPr>
            <a:noAutofit/>
          </a:bodyPr>
          <a:lstStyle/>
          <a:p>
            <a:r>
              <a:rPr lang="sr-Cyrl-RS" sz="6000" dirty="0" smtClean="0"/>
              <a:t>Приказ у</a:t>
            </a:r>
            <a:r>
              <a:rPr lang="sr-Latn-RS" sz="6000" dirty="0" smtClean="0"/>
              <a:t> p-v</a:t>
            </a:r>
            <a:r>
              <a:rPr lang="sr-Cyrl-RS" sz="6000" dirty="0" smtClean="0"/>
              <a:t> и </a:t>
            </a:r>
            <a:r>
              <a:rPr lang="sr-Latn-RS" sz="6000" dirty="0" smtClean="0"/>
              <a:t>t-s </a:t>
            </a:r>
            <a:r>
              <a:rPr lang="sr-Cyrl-RS" sz="6000" dirty="0" smtClean="0"/>
              <a:t>к.с.</a:t>
            </a:r>
            <a:r>
              <a:rPr lang="sr-Latn-RS" sz="6000" dirty="0" smtClean="0"/>
              <a:t> </a:t>
            </a:r>
            <a:r>
              <a:rPr lang="sr-Cyrl-RS" sz="6000" dirty="0"/>
              <a:t>з</a:t>
            </a:r>
            <a:r>
              <a:rPr lang="sr-Cyrl-RS" sz="6000" dirty="0" smtClean="0"/>
              <a:t>а све врсте гасова</a:t>
            </a:r>
            <a:endParaRPr lang="sr-Latn-RS" sz="6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284" t="25186" r="20729" b="23169"/>
          <a:stretch/>
        </p:blipFill>
        <p:spPr bwMode="auto">
          <a:xfrm>
            <a:off x="1710321" y="2517775"/>
            <a:ext cx="8771357" cy="3659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36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7866"/>
          </a:xfrm>
        </p:spPr>
        <p:txBody>
          <a:bodyPr>
            <a:noAutofit/>
          </a:bodyPr>
          <a:lstStyle/>
          <a:p>
            <a:r>
              <a:rPr lang="sr-Cyrl-RS" sz="6000" dirty="0" smtClean="0"/>
              <a:t>Приказ Карноовог кружног процеса</a:t>
            </a:r>
            <a:endParaRPr lang="sr-Latn-RS" sz="6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770" t="35632" r="28207" b="12516"/>
          <a:stretch/>
        </p:blipFill>
        <p:spPr bwMode="auto">
          <a:xfrm>
            <a:off x="1853852" y="2642991"/>
            <a:ext cx="7282600" cy="3807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6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3648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Зрачење и левокретни кружни </a:t>
            </a:r>
            <a:br>
              <a:rPr lang="ru-RU" sz="6000" dirty="0"/>
            </a:br>
            <a:r>
              <a:rPr lang="ru-RU" sz="6000" dirty="0"/>
              <a:t>процеси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55" y="2517731"/>
            <a:ext cx="7045890" cy="3945698"/>
          </a:xfrm>
        </p:spPr>
      </p:pic>
    </p:spTree>
    <p:extLst>
      <p:ext uri="{BB962C8B-B14F-4D97-AF65-F5344CB8AC3E}">
        <p14:creationId xmlns:p14="http://schemas.microsoft.com/office/powerpoint/2010/main" val="35400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Процес се заснива на парној машини</a:t>
            </a:r>
            <a:endParaRPr lang="sr-Latn-RS" dirty="0"/>
          </a:p>
        </p:txBody>
      </p:sp>
      <p:pic>
        <p:nvPicPr>
          <p:cNvPr id="5" name="Heat Engine Working 17.1s - 40.6s (FYe_8EFRMyE) 240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3315" y="1690688"/>
            <a:ext cx="8505369" cy="4351338"/>
          </a:xfrm>
        </p:spPr>
      </p:pic>
    </p:spTree>
    <p:extLst>
      <p:ext uri="{BB962C8B-B14F-4D97-AF65-F5344CB8AC3E}">
        <p14:creationId xmlns:p14="http://schemas.microsoft.com/office/powerpoint/2010/main" val="19651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Кутак за знатижељне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sz="4800" dirty="0" smtClean="0"/>
                  <a:t>За велико славље када поново кренемо у школу биће нам потребан лед за сокове. Велики ледомат од 30л воде на температури од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sup>
                    </m:sSup>
                  </m:oMath>
                </a14:m>
                <a:r>
                  <a:rPr lang="sr-Cyrl-RS" sz="4800" dirty="0" smtClean="0"/>
                  <a:t> треба за да направи лед исте температуре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sup>
                    </m:sSup>
                  </m:oMath>
                </a14:m>
                <a:r>
                  <a:rPr lang="sr-Cyrl-RS" sz="4800" dirty="0" smtClean="0"/>
                  <a:t>.</a:t>
                </a:r>
              </a:p>
              <a:p>
                <a:pPr marL="0" indent="0">
                  <a:buNone/>
                </a:pPr>
                <a:r>
                  <a:rPr lang="sr-Cyrl-RS" sz="4800" dirty="0" smtClean="0"/>
                  <a:t>Околна температура ваздуха је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Cyrl-R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sr-Cyrl-RS" sz="4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sup>
                    </m:sSup>
                  </m:oMath>
                </a14:m>
                <a:r>
                  <a:rPr lang="sr-Cyrl-RS" sz="4800" dirty="0" smtClean="0"/>
                  <a:t>.</a:t>
                </a:r>
                <a:endParaRPr lang="sr-Latn-R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 r="-986" b="-336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588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Колики </a:t>
            </a:r>
            <a:r>
              <a:rPr lang="ru-RU" sz="4800" dirty="0" smtClean="0"/>
              <a:t>рад мора обавити ледомат како би воду претворио у лед ако ради по обрнутом Карноовом кружном процесу? Латентна топлина овог леда износи 335 000 Ј/кг?</a:t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32525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8409"/>
          </a:xfrm>
        </p:spPr>
        <p:txBody>
          <a:bodyPr/>
          <a:lstStyle/>
          <a:p>
            <a:r>
              <a:rPr lang="ru-RU" sz="4800" dirty="0" smtClean="0"/>
              <a:t>Одговор:Ледомат </a:t>
            </a:r>
            <a:r>
              <a:rPr lang="ru-RU" sz="4800" dirty="0"/>
              <a:t>мора обавити рад од 1 104 395,6 Ј како би воду претворио у лед.​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1852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И још једном да поновимо заједно: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592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sr-Cyrl-RS" sz="4800" dirty="0" smtClean="0"/>
              <a:t>Зрачење је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Cyrl-RS" sz="4800" dirty="0" smtClean="0"/>
              <a:t>Левокретни кружни процес је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sr-Cyrl-RS" sz="4800" dirty="0" smtClean="0"/>
              <a:t>Примери из стварног </a:t>
            </a:r>
            <a:r>
              <a:rPr lang="sr-Cyrl-RS" sz="4800" smtClean="0"/>
              <a:t>живота су: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10456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201"/>
          </a:xfrm>
        </p:spPr>
        <p:txBody>
          <a:bodyPr/>
          <a:lstStyle/>
          <a:p>
            <a:pPr algn="ctr"/>
            <a:r>
              <a:rPr lang="sr-Cyrl-RS" dirty="0" smtClean="0"/>
              <a:t>Хвала на пажњи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48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770345" cy="393286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Литература:</a:t>
            </a:r>
            <a:endParaRPr lang="sr-Latn-R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5649"/>
            <a:ext cx="9144000" cy="4972833"/>
          </a:xfrm>
        </p:spPr>
        <p:txBody>
          <a:bodyPr>
            <a:normAutofit/>
          </a:bodyPr>
          <a:lstStyle/>
          <a:p>
            <a:pPr marL="228600" indent="-228600" algn="l">
              <a:buAutoNum type="arabicPeriod"/>
            </a:pPr>
            <a:r>
              <a:rPr lang="sr-Cyrl-RS" sz="1200" dirty="0" smtClean="0"/>
              <a:t>Слика на слајду 2 преузета са </a:t>
            </a:r>
            <a:r>
              <a:rPr lang="sr-Latn-RS" sz="1200" dirty="0" smtClean="0">
                <a:hlinkClick r:id="rId2"/>
              </a:rPr>
              <a:t>https://kluszeljka.weebly.com/koli269ina-toplote.html</a:t>
            </a:r>
            <a:endParaRPr lang="sr-Cyrl-RS" sz="1200" dirty="0" smtClean="0"/>
          </a:p>
          <a:p>
            <a:pPr marL="228600" indent="-228600" algn="l">
              <a:buAutoNum type="arabicPeriod"/>
            </a:pPr>
            <a:r>
              <a:rPr lang="sr-Cyrl-RS" sz="1200" dirty="0" smtClean="0"/>
              <a:t>Слика на слајду 6 преузета са </a:t>
            </a:r>
            <a:r>
              <a:rPr lang="sr-Latn-RS" sz="1200" dirty="0" smtClean="0">
                <a:hlinkClick r:id="rId3"/>
              </a:rPr>
              <a:t>https://kovanjeduborez.wordpress.com/2012/12/03/rucno-pravljeni-no/</a:t>
            </a:r>
            <a:endParaRPr lang="sr-Cyrl-RS" sz="1200" dirty="0" smtClean="0"/>
          </a:p>
          <a:p>
            <a:pPr marL="228600" indent="-228600" algn="l">
              <a:buAutoNum type="arabicPeriod"/>
            </a:pPr>
            <a:r>
              <a:rPr lang="sr-Cyrl-RS" sz="1200" dirty="0" smtClean="0"/>
              <a:t>Слика на слајду 9 преузета са  </a:t>
            </a:r>
            <a:r>
              <a:rPr lang="sr-Latn-RS" sz="1200" dirty="0" smtClean="0">
                <a:hlinkClick r:id="rId4"/>
              </a:rPr>
              <a:t>https://www.space.com/where-do-black-holes-lead.html</a:t>
            </a:r>
            <a:endParaRPr lang="sr-Cyrl-RS" sz="1200" dirty="0" smtClean="0"/>
          </a:p>
          <a:p>
            <a:pPr marL="228600" indent="-228600" algn="l">
              <a:buAutoNum type="arabicPeriod"/>
            </a:pPr>
            <a:r>
              <a:rPr lang="sr-Cyrl-RS" sz="1200" dirty="0" smtClean="0"/>
              <a:t>Слика на слајду 10 преузета са </a:t>
            </a:r>
            <a:r>
              <a:rPr lang="sr-Latn-RS" sz="1200" dirty="0" smtClean="0">
                <a:hlinkClick r:id="rId5"/>
              </a:rPr>
              <a:t>https://www.shutterstock.com/video/clip-1033912136-stars-background-blue-nature-dark-galaxy-view</a:t>
            </a:r>
            <a:endParaRPr lang="sr-Cyrl-RS" sz="1200" dirty="0" smtClean="0"/>
          </a:p>
          <a:p>
            <a:pPr marL="228600" indent="-228600" algn="l">
              <a:buAutoNum type="arabicPeriod"/>
            </a:pPr>
            <a:r>
              <a:rPr lang="sr-Cyrl-RS" sz="1200" dirty="0" smtClean="0"/>
              <a:t>Слика на слајду 11 преузета са </a:t>
            </a:r>
            <a:r>
              <a:rPr lang="sr-Latn-RS" sz="1200" dirty="0" smtClean="0">
                <a:hlinkClick r:id="rId6"/>
              </a:rPr>
              <a:t>https://unsplash.com/photos/xsMJCUbFq9E</a:t>
            </a:r>
            <a:endParaRPr lang="sr-Cyrl-RS" sz="1200" dirty="0" smtClean="0"/>
          </a:p>
          <a:p>
            <a:pPr marL="228600" indent="-228600" algn="l">
              <a:buAutoNum type="arabicPeriod"/>
            </a:pPr>
            <a:r>
              <a:rPr lang="sr-Cyrl-RS" sz="1200" dirty="0" smtClean="0"/>
              <a:t>Симулација за слајд 20 преузета са </a:t>
            </a:r>
            <a:r>
              <a:rPr lang="sr-Latn-RS" sz="1200" dirty="0" smtClean="0">
                <a:hlinkClick r:id="rId7"/>
              </a:rPr>
              <a:t>https://www.youtube.com/watch?v=FYe_8EFRMyE</a:t>
            </a:r>
            <a:endParaRPr lang="sr-Cyrl-R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91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13776"/>
            <a:ext cx="10515600" cy="169101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Циљ часа:</a:t>
            </a:r>
            <a:br>
              <a:rPr lang="sr-Cyrl-RS" dirty="0" smtClean="0"/>
            </a:b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78280"/>
            <a:ext cx="10515600" cy="494778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3200" dirty="0" smtClean="0"/>
              <a:t>На крају овог часа ви, као ученици, ћете моћи самостално да ми објасните шта је то ЗРАЧЕЊЕ, његову основну формулу и да ми на примеру из реалног живота дате пример ЗРАЧЕЊА.</a:t>
            </a:r>
          </a:p>
          <a:p>
            <a:pPr marL="457200" indent="-457200">
              <a:buFont typeface="+mj-lt"/>
              <a:buAutoNum type="arabicPeriod"/>
            </a:pPr>
            <a:endParaRPr lang="sr-Cyrl-R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sr-Cyrl-RS" sz="3200" dirty="0" smtClean="0"/>
              <a:t>На крају овог часа ви, као ученици, ћете моћи самостално да ми објасните шта је то ЛЕВОКРАТНИ КРУЖНИ ПРОЦЕС, какве врсте ових процеса постоје и да ми на примеру из реалног живота дате пример за сваки од њих.</a:t>
            </a:r>
          </a:p>
          <a:p>
            <a:endParaRPr lang="sr-Cyrl-RS" sz="1600" dirty="0"/>
          </a:p>
        </p:txBody>
      </p:sp>
    </p:spTree>
    <p:extLst>
      <p:ext uri="{BB962C8B-B14F-4D97-AF65-F5344CB8AC3E}">
        <p14:creationId xmlns:p14="http://schemas.microsoft.com/office/powerpoint/2010/main" val="17979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Зрачење</a:t>
            </a:r>
            <a:r>
              <a:rPr lang="sr-Latn-RS" sz="6000" dirty="0" smtClean="0"/>
              <a:t> -</a:t>
            </a:r>
            <a:r>
              <a:rPr lang="sr-Cyrl-RS" sz="6000" dirty="0" smtClean="0"/>
              <a:t> основне поставке</a:t>
            </a:r>
            <a:endParaRPr lang="sr-Latn-R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dirty="0" smtClean="0"/>
              <a:t>Зрачење је претварање унутрашње енергије тела у топлотну енергију.</a:t>
            </a:r>
          </a:p>
          <a:p>
            <a:pPr marL="0" indent="0">
              <a:buNone/>
            </a:pPr>
            <a:endParaRPr lang="sr-Cyrl-RS" sz="1600" dirty="0" smtClean="0"/>
          </a:p>
          <a:p>
            <a:pPr marL="0" indent="0">
              <a:buNone/>
            </a:pPr>
            <a:r>
              <a:rPr lang="sr-Cyrl-RS" sz="4800" dirty="0" smtClean="0"/>
              <a:t>Укупна енергија зрачења је:</a:t>
            </a:r>
          </a:p>
          <a:p>
            <a:pPr marL="0" indent="0" algn="ctr">
              <a:buNone/>
            </a:pPr>
            <a:r>
              <a:rPr lang="en-US" sz="4800" dirty="0" smtClean="0"/>
              <a:t>E=</a:t>
            </a:r>
            <a:r>
              <a:rPr lang="en-US" sz="4800" dirty="0" err="1" smtClean="0"/>
              <a:t>Ea+Er+Ep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2200" dirty="0" err="1" smtClean="0"/>
              <a:t>Ea</a:t>
            </a:r>
            <a:r>
              <a:rPr lang="en-US" sz="2200" dirty="0" smtClean="0"/>
              <a:t>-</a:t>
            </a:r>
            <a:r>
              <a:rPr lang="sr-Cyrl-RS" sz="2200" dirty="0" smtClean="0"/>
              <a:t>упијена енергија   </a:t>
            </a:r>
            <a:r>
              <a:rPr lang="en-US" sz="2200" dirty="0" err="1" smtClean="0"/>
              <a:t>Er</a:t>
            </a:r>
            <a:r>
              <a:rPr lang="sr-Cyrl-RS" sz="2200" dirty="0" smtClean="0"/>
              <a:t>-одбијена енергија   </a:t>
            </a:r>
            <a:r>
              <a:rPr lang="en-US" sz="2200" dirty="0" smtClean="0"/>
              <a:t>Ep</a:t>
            </a:r>
            <a:r>
              <a:rPr lang="sr-Cyrl-RS" sz="2200" dirty="0" smtClean="0"/>
              <a:t>-пропуштена енергија</a:t>
            </a:r>
          </a:p>
          <a:p>
            <a:pPr marL="0" indent="0" algn="ctr">
              <a:buNone/>
            </a:pPr>
            <a:endParaRPr lang="sr-Cyrl-RS" sz="4800" dirty="0" smtClean="0"/>
          </a:p>
          <a:p>
            <a:pPr marL="0" indent="0" algn="ctr">
              <a:buNone/>
            </a:pP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22399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Зрачење</a:t>
            </a:r>
            <a:r>
              <a:rPr lang="sr-Latn-RS" sz="6000" dirty="0"/>
              <a:t> </a:t>
            </a:r>
            <a:r>
              <a:rPr lang="sr-Latn-RS" sz="6000" dirty="0" smtClean="0"/>
              <a:t>-</a:t>
            </a:r>
            <a:r>
              <a:rPr lang="sr-Cyrl-RS" sz="6000" dirty="0" smtClean="0"/>
              <a:t> </a:t>
            </a:r>
            <a:r>
              <a:rPr lang="sr-Cyrl-RS" sz="6000" dirty="0"/>
              <a:t>основне поставке</a:t>
            </a:r>
            <a:endParaRPr lang="sr-Latn-R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sz="4800" dirty="0" smtClean="0"/>
                  <a:t>Збир коефицијената (</a:t>
                </a:r>
                <a:r>
                  <a:rPr lang="en-US" sz="4800" dirty="0" smtClean="0"/>
                  <a:t>a</a:t>
                </a:r>
                <a:r>
                  <a:rPr lang="sr-Cyrl-RS" sz="4800" dirty="0" smtClean="0"/>
                  <a:t>,</a:t>
                </a:r>
                <a:r>
                  <a:rPr lang="en-US" sz="4800" dirty="0" smtClean="0"/>
                  <a:t>r</a:t>
                </a:r>
                <a:r>
                  <a:rPr lang="sr-Cyrl-RS" sz="4800" dirty="0" smtClean="0"/>
                  <a:t>,</a:t>
                </a:r>
                <a:r>
                  <a:rPr lang="en-US" sz="4800" dirty="0" smtClean="0"/>
                  <a:t>p</a:t>
                </a:r>
                <a:r>
                  <a:rPr lang="sr-Cyrl-RS" sz="4800" dirty="0" smtClean="0"/>
                  <a:t>) сваке од ових енергија Еа,</a:t>
                </a:r>
                <a:r>
                  <a:rPr lang="en-US" sz="4800" dirty="0" smtClean="0"/>
                  <a:t> </a:t>
                </a:r>
                <a:r>
                  <a:rPr lang="sr-Cyrl-RS" sz="4800" dirty="0" smtClean="0"/>
                  <a:t>Е</a:t>
                </a:r>
                <a:r>
                  <a:rPr lang="en-US" sz="4800" dirty="0" smtClean="0"/>
                  <a:t>r, Ep </a:t>
                </a:r>
                <a:r>
                  <a:rPr lang="sr-Cyrl-RS" sz="4800" dirty="0" smtClean="0"/>
                  <a:t>једнак је 1.</a:t>
                </a:r>
              </a:p>
              <a:p>
                <a:pPr marL="0" indent="0" algn="ctr">
                  <a:buNone/>
                </a:pPr>
                <a:r>
                  <a:rPr lang="sr-Cyrl-RS" dirty="0" smtClean="0"/>
                  <a:t>(то је важно да запамтимо)</a:t>
                </a:r>
                <a:endParaRPr lang="en-US" dirty="0" smtClean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r-Latn-R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𝐸𝑎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𝐸𝑟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48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𝐸𝑝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4800" dirty="0" smtClean="0"/>
                  <a:t>=1                 </a:t>
                </a:r>
                <a:r>
                  <a:rPr lang="en-US" sz="4800" dirty="0" err="1" smtClean="0"/>
                  <a:t>a+r+p</a:t>
                </a:r>
                <a:r>
                  <a:rPr lang="en-US" sz="4800" dirty="0" smtClean="0"/>
                  <a:t>=1</a:t>
                </a:r>
                <a:endParaRPr lang="sr-Latn-R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67" t="-47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8700"/>
          </a:xfrm>
        </p:spPr>
        <p:txBody>
          <a:bodyPr>
            <a:noAutofit/>
          </a:bodyPr>
          <a:lstStyle/>
          <a:p>
            <a:r>
              <a:rPr lang="sr-Cyrl-RS" sz="6000" dirty="0" smtClean="0"/>
              <a:t>Где се ове енергије (</a:t>
            </a:r>
            <a:r>
              <a:rPr lang="en-US" sz="6000" dirty="0" err="1" smtClean="0"/>
              <a:t>Ea</a:t>
            </a:r>
            <a:r>
              <a:rPr lang="sr-Cyrl-RS" sz="6000" dirty="0" smtClean="0"/>
              <a:t>,</a:t>
            </a:r>
            <a:r>
              <a:rPr lang="en-US" sz="6000" dirty="0" err="1" smtClean="0"/>
              <a:t>Er</a:t>
            </a:r>
            <a:r>
              <a:rPr lang="sr-Cyrl-RS" sz="6000" dirty="0" smtClean="0"/>
              <a:t>,</a:t>
            </a:r>
            <a:r>
              <a:rPr lang="en-US" sz="6000" dirty="0" smtClean="0"/>
              <a:t>Ep</a:t>
            </a:r>
            <a:r>
              <a:rPr lang="sr-Cyrl-RS" sz="6000" dirty="0" smtClean="0"/>
              <a:t>)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sr-Cyrl-RS" sz="6000" dirty="0" smtClean="0"/>
              <a:t>налазе погледајмо на следећем примеру</a:t>
            </a:r>
            <a:endParaRPr lang="sr-Latn-R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673" y="3043825"/>
            <a:ext cx="6886653" cy="32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Зашто су нам важни коефицијенти </a:t>
            </a:r>
            <a:r>
              <a:rPr lang="en-US" dirty="0"/>
              <a:t>a</a:t>
            </a:r>
            <a:r>
              <a:rPr lang="sr-Cyrl-RS" dirty="0"/>
              <a:t>,</a:t>
            </a:r>
            <a:r>
              <a:rPr lang="en-US" dirty="0" smtClean="0"/>
              <a:t>r</a:t>
            </a:r>
            <a:r>
              <a:rPr lang="sr-Cyrl-RS" dirty="0" smtClean="0"/>
              <a:t> и </a:t>
            </a:r>
            <a:r>
              <a:rPr lang="en-US" dirty="0" smtClean="0"/>
              <a:t>p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dirty="0" smtClean="0"/>
              <a:t>Они су нам важни да би смо знали колико неко тело може да</a:t>
            </a:r>
            <a:r>
              <a:rPr lang="sr-Latn-RS" sz="4800" dirty="0" smtClean="0"/>
              <a:t> </a:t>
            </a:r>
            <a:r>
              <a:rPr lang="sr-Cyrl-RS" sz="4800" dirty="0" smtClean="0"/>
              <a:t>упије топлоте, односно колико неко тело може да одбије или пропусти топлоте.</a:t>
            </a:r>
          </a:p>
          <a:p>
            <a:pPr marL="0" indent="0">
              <a:buNone/>
            </a:pP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8719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dirty="0" smtClean="0"/>
              <a:t>Чему нам то служи?</a:t>
            </a:r>
            <a:endParaRPr lang="sr-Latn-R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4800" dirty="0" smtClean="0"/>
              <a:t>То нам служи да у астрономији дефинишемо тела као</a:t>
            </a:r>
            <a:r>
              <a:rPr lang="sr-Latn-RS" sz="4800" dirty="0" smtClean="0"/>
              <a:t>:</a:t>
            </a:r>
            <a:r>
              <a:rPr lang="sr-Cyrl-RS" sz="4800" dirty="0" smtClean="0"/>
              <a:t> </a:t>
            </a:r>
          </a:p>
          <a:p>
            <a:pPr marL="0" indent="0" algn="ctr">
              <a:buNone/>
            </a:pPr>
            <a:r>
              <a:rPr lang="sr-Latn-RS" sz="4800" dirty="0" smtClean="0"/>
              <a:t>-a</a:t>
            </a:r>
            <a:r>
              <a:rPr lang="sr-Cyrl-RS" sz="4800" dirty="0" smtClean="0"/>
              <a:t>псолутно црно тело (а=1)</a:t>
            </a:r>
            <a:r>
              <a:rPr lang="sr-Latn-RS" sz="4800" dirty="0" smtClean="0"/>
              <a:t>;</a:t>
            </a:r>
            <a:endParaRPr lang="sr-Cyrl-RS" sz="4800" dirty="0" smtClean="0"/>
          </a:p>
          <a:p>
            <a:pPr marL="0" indent="0" algn="ctr">
              <a:buNone/>
            </a:pPr>
            <a:r>
              <a:rPr lang="sr-Latn-RS" sz="4800" dirty="0" smtClean="0"/>
              <a:t>-a</a:t>
            </a:r>
            <a:r>
              <a:rPr lang="sr-Cyrl-RS" sz="4800" dirty="0" smtClean="0"/>
              <a:t>псолутно бело тело (</a:t>
            </a:r>
            <a:r>
              <a:rPr lang="sr-Latn-RS" sz="4800" dirty="0" smtClean="0"/>
              <a:t>r</a:t>
            </a:r>
            <a:r>
              <a:rPr lang="sr-Cyrl-RS" sz="4800" dirty="0" smtClean="0"/>
              <a:t>=1)</a:t>
            </a:r>
            <a:r>
              <a:rPr lang="sr-Latn-RS" sz="4800" dirty="0" smtClean="0"/>
              <a:t>;</a:t>
            </a:r>
            <a:endParaRPr lang="sr-Cyrl-RS" sz="4800" dirty="0" smtClean="0"/>
          </a:p>
          <a:p>
            <a:pPr marL="0" indent="0" algn="ctr">
              <a:buNone/>
            </a:pPr>
            <a:r>
              <a:rPr lang="sr-Latn-RS" sz="4800" dirty="0" smtClean="0"/>
              <a:t>-a</a:t>
            </a:r>
            <a:r>
              <a:rPr lang="sr-Cyrl-RS" sz="4800" dirty="0" smtClean="0"/>
              <a:t>псолутно сиво тело (</a:t>
            </a:r>
            <a:r>
              <a:rPr lang="sr-Latn-RS" sz="4800" dirty="0" smtClean="0"/>
              <a:t>p</a:t>
            </a:r>
            <a:r>
              <a:rPr lang="sr-Cyrl-RS" sz="4800" dirty="0" smtClean="0"/>
              <a:t>=1)</a:t>
            </a:r>
            <a:r>
              <a:rPr lang="sr-Latn-RS" sz="4800" dirty="0" smtClean="0"/>
              <a:t>;</a:t>
            </a:r>
            <a:endParaRPr lang="sr-Cyrl-RS" sz="4800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542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4715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/>
              <a:t>Апсолутно црно тело (а=1</a:t>
            </a:r>
            <a:r>
              <a:rPr lang="sr-Cyrl-RS" sz="6000" dirty="0" smtClean="0"/>
              <a:t>)</a:t>
            </a:r>
            <a:br>
              <a:rPr lang="sr-Cyrl-RS" sz="6000" dirty="0" smtClean="0"/>
            </a:br>
            <a:r>
              <a:rPr lang="sr-Cyrl-RS" sz="3100" dirty="0" smtClean="0"/>
              <a:t>(Да ли препознајете шта је на слици?)</a:t>
            </a:r>
            <a:endParaRPr lang="sr-Latn-R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5" y="2605414"/>
            <a:ext cx="7111809" cy="3657151"/>
          </a:xfrm>
        </p:spPr>
      </p:pic>
    </p:spTree>
    <p:extLst>
      <p:ext uri="{BB962C8B-B14F-4D97-AF65-F5344CB8AC3E}">
        <p14:creationId xmlns:p14="http://schemas.microsoft.com/office/powerpoint/2010/main" val="10417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5E5E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556</Words>
  <Application>Microsoft Office PowerPoint</Application>
  <PresentationFormat>Widescreen</PresentationFormat>
  <Paragraphs>77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Термодинамика </vt:lpstr>
      <vt:lpstr>Зрачење и левокретни кружни  процеси </vt:lpstr>
      <vt:lpstr>Циљ часа: </vt:lpstr>
      <vt:lpstr>Зрачење - основне поставке</vt:lpstr>
      <vt:lpstr>Зрачење - основне поставке</vt:lpstr>
      <vt:lpstr>Где се ове енергије (Ea,Er,Ep) налазе погледајмо на следећем примеру</vt:lpstr>
      <vt:lpstr>Зашто су нам важни коефицијенти a,r и p?</vt:lpstr>
      <vt:lpstr>Чему нам то служи?</vt:lpstr>
      <vt:lpstr>Апсолутно црно тело (а=1) (Да ли препознајете шта је на слици?)</vt:lpstr>
      <vt:lpstr>Апсолутно бело тело (r=1) (Да ли препознајете шта је на слици?) </vt:lpstr>
      <vt:lpstr>Апсолутно сиво тело (p=1) (Да ли препознајете шта је на слици?)</vt:lpstr>
      <vt:lpstr>Битне су нам и формуле</vt:lpstr>
      <vt:lpstr>Битне су нам и формуле</vt:lpstr>
      <vt:lpstr>Левокретни кружни  процеси - основне поставке</vt:lpstr>
      <vt:lpstr>Овде нам је најбитније да упамтимо:</vt:lpstr>
      <vt:lpstr>Уколико служе за хлађење</vt:lpstr>
      <vt:lpstr>Уколико служе за грејање</vt:lpstr>
      <vt:lpstr>Приказ у p-v и t-s к.с. за све врсте гасова</vt:lpstr>
      <vt:lpstr>Приказ Карноовог кружног процеса</vt:lpstr>
      <vt:lpstr>Процес се заснива на парној машини</vt:lpstr>
      <vt:lpstr>Кутак за знатижељне</vt:lpstr>
      <vt:lpstr>Колики рад мора обавити ледомат како би воду претворио у лед ако ради по обрнутом Карноовом кружном процесу? Латентна топлина овог леда износи 335 000 Ј/кг?  </vt:lpstr>
      <vt:lpstr>Одговор:Ледомат мора обавити рад од 1 104 395,6 Ј како би воду претворио у лед.​</vt:lpstr>
      <vt:lpstr>И још једном да поновимо заједно:</vt:lpstr>
      <vt:lpstr>Хвала на пажњи</vt:lpstr>
      <vt:lpstr>Литература: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Термодинамика </dc:title>
  <dc:creator>Sneža</dc:creator>
  <cp:lastModifiedBy>Sneža</cp:lastModifiedBy>
  <cp:revision>41</cp:revision>
  <dcterms:created xsi:type="dcterms:W3CDTF">2020-03-30T07:11:35Z</dcterms:created>
  <dcterms:modified xsi:type="dcterms:W3CDTF">2020-03-30T18:22:54Z</dcterms:modified>
</cp:coreProperties>
</file>